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7772400" cy="10058400"/>
  <p:notesSz cx="7772400" cy="10058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2298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1"/>
          <p:cNvSpPr txBox="1"/>
          <p:nvPr/>
        </p:nvSpPr>
        <p:spPr>
          <a:xfrm>
            <a:off x="3851783" y="8991600"/>
            <a:ext cx="101790" cy="1402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Calibri"/>
                <a:cs typeface="Calibri"/>
              </a:rPr>
              <a:t>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1"/>
          <p:cNvSpPr/>
          <p:nvPr/>
        </p:nvSpPr>
        <p:spPr>
          <a:xfrm>
            <a:off x="26035" y="17145"/>
            <a:ext cx="7686040" cy="673100"/>
          </a:xfrm>
          <a:custGeom>
            <a:avLst/>
            <a:gdLst/>
            <a:ahLst/>
            <a:cxnLst/>
            <a:rect l="l" t="t" r="r" b="b"/>
            <a:pathLst>
              <a:path w="7686040" h="673100">
                <a:moveTo>
                  <a:pt x="112179" y="0"/>
                </a:moveTo>
                <a:cubicBezTo>
                  <a:pt x="50233" y="0"/>
                  <a:pt x="0" y="50292"/>
                  <a:pt x="0" y="112141"/>
                </a:cubicBezTo>
                <a:lnTo>
                  <a:pt x="0" y="560959"/>
                </a:lnTo>
                <a:cubicBezTo>
                  <a:pt x="0" y="622808"/>
                  <a:pt x="50233" y="673100"/>
                  <a:pt x="112179" y="673100"/>
                </a:cubicBezTo>
                <a:lnTo>
                  <a:pt x="7573899" y="673100"/>
                </a:lnTo>
                <a:cubicBezTo>
                  <a:pt x="7635747" y="673100"/>
                  <a:pt x="7686040" y="622808"/>
                  <a:pt x="7686040" y="560959"/>
                </a:cubicBezTo>
                <a:lnTo>
                  <a:pt x="7686040" y="112141"/>
                </a:lnTo>
                <a:cubicBezTo>
                  <a:pt x="7686040" y="50292"/>
                  <a:pt x="7635747" y="0"/>
                  <a:pt x="7573899" y="0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21272" y="12382"/>
            <a:ext cx="7695565" cy="682625"/>
          </a:xfrm>
          <a:custGeom>
            <a:avLst/>
            <a:gdLst/>
            <a:ahLst/>
            <a:cxnLst/>
            <a:rect l="l" t="t" r="r" b="b"/>
            <a:pathLst>
              <a:path w="7695565" h="682625">
                <a:moveTo>
                  <a:pt x="116942" y="4763"/>
                </a:moveTo>
                <a:cubicBezTo>
                  <a:pt x="54996" y="4763"/>
                  <a:pt x="4763" y="55055"/>
                  <a:pt x="4763" y="116904"/>
                </a:cubicBezTo>
                <a:lnTo>
                  <a:pt x="4763" y="565722"/>
                </a:lnTo>
                <a:cubicBezTo>
                  <a:pt x="4763" y="627571"/>
                  <a:pt x="54996" y="677863"/>
                  <a:pt x="116942" y="677863"/>
                </a:cubicBezTo>
                <a:lnTo>
                  <a:pt x="7578662" y="677863"/>
                </a:lnTo>
                <a:cubicBezTo>
                  <a:pt x="7640510" y="677863"/>
                  <a:pt x="7690803" y="627571"/>
                  <a:pt x="7690803" y="565722"/>
                </a:cubicBezTo>
                <a:lnTo>
                  <a:pt x="7690803" y="116904"/>
                </a:lnTo>
                <a:cubicBezTo>
                  <a:pt x="7690803" y="55055"/>
                  <a:pt x="7640510" y="4763"/>
                  <a:pt x="7578662" y="4763"/>
                </a:cubicBez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text 1"/>
          <p:cNvSpPr txBox="1"/>
          <p:nvPr/>
        </p:nvSpPr>
        <p:spPr>
          <a:xfrm>
            <a:off x="150876" y="99236"/>
            <a:ext cx="7172071" cy="40320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09" b="1" spc="10" dirty="0">
                <a:latin typeface="Arial"/>
                <a:cs typeface="Arial"/>
              </a:rPr>
              <a:t>Mathematics Materials                 Lecturer A.M.Alazzawe                                     FIRST CLASS</a:t>
            </a:r>
            <a:endParaRPr sz="700">
              <a:latin typeface="Arial"/>
              <a:cs typeface="Arial"/>
            </a:endParaRPr>
          </a:p>
          <a:p>
            <a:pPr marL="3019678">
              <a:lnSpc>
                <a:spcPct val="100000"/>
              </a:lnSpc>
            </a:pPr>
            <a:r>
              <a:rPr sz="1400" b="1" spc="10" dirty="0">
                <a:latin typeface="Arial"/>
                <a:cs typeface="Arial"/>
              </a:rPr>
              <a:t>SEMESTER ONE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3144647" y="778462"/>
            <a:ext cx="1535303" cy="2262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b="1" spc="10" dirty="0">
                <a:latin typeface="Arial"/>
                <a:cs typeface="Arial"/>
              </a:rPr>
              <a:t>CHAPTER ONE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359664" y="1173910"/>
            <a:ext cx="2718308" cy="1989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10" i="1" spc="10" dirty="0">
                <a:latin typeface="Arial"/>
                <a:cs typeface="Arial"/>
              </a:rPr>
              <a:t>1.1 Real Numbers and the Real Line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9664" y="1355090"/>
            <a:ext cx="2673731" cy="16764"/>
          </a:xfrm>
          <a:custGeom>
            <a:avLst/>
            <a:gdLst/>
            <a:ahLst/>
            <a:cxnLst/>
            <a:rect l="l" t="t" r="r" b="b"/>
            <a:pathLst>
              <a:path w="2673731" h="16764">
                <a:moveTo>
                  <a:pt x="0" y="16764"/>
                </a:moveTo>
                <a:lnTo>
                  <a:pt x="0" y="0"/>
                </a:lnTo>
                <a:lnTo>
                  <a:pt x="2673731" y="0"/>
                </a:lnTo>
                <a:lnTo>
                  <a:pt x="2673731" y="16764"/>
                </a:lnTo>
                <a:lnTo>
                  <a:pt x="0" y="167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text 1"/>
          <p:cNvSpPr txBox="1"/>
          <p:nvPr/>
        </p:nvSpPr>
        <p:spPr>
          <a:xfrm>
            <a:off x="359664" y="1534546"/>
            <a:ext cx="5611496" cy="1973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70" spc="10" dirty="0">
                <a:latin typeface="Times New Roman"/>
                <a:cs typeface="Times New Roman"/>
              </a:rPr>
              <a:t>This section reviews real numbers, inequalities, intervals, and absolute values.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359664" y="1893238"/>
            <a:ext cx="5140198" cy="19988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40" b="1" spc="10" dirty="0">
                <a:latin typeface="Arial"/>
                <a:cs typeface="Arial"/>
              </a:rPr>
              <a:t>Real Numbers</a:t>
            </a:r>
            <a:r>
              <a:rPr sz="1340" spc="10" dirty="0">
                <a:latin typeface="Times New Roman"/>
                <a:cs typeface="Times New Roman"/>
              </a:rPr>
              <a:t>: are numbers that can be expressed as decimals, such as</a:t>
            </a:r>
            <a:endParaRPr sz="1300">
              <a:latin typeface="Arial"/>
              <a:cs typeface="Arial"/>
            </a:endParaRPr>
          </a:p>
        </p:txBody>
      </p:sp>
      <p:pic>
        <p:nvPicPr>
          <p:cNvPr id="13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10" y="2255519"/>
            <a:ext cx="1419225" cy="1104900"/>
          </a:xfrm>
          <a:prstGeom prst="rect">
            <a:avLst/>
          </a:prstGeom>
        </p:spPr>
      </p:pic>
      <p:sp>
        <p:nvSpPr>
          <p:cNvPr id="14" name="text 1"/>
          <p:cNvSpPr txBox="1"/>
          <p:nvPr/>
        </p:nvSpPr>
        <p:spPr>
          <a:xfrm>
            <a:off x="359664" y="3514602"/>
            <a:ext cx="6992240" cy="1973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70" spc="10" dirty="0">
                <a:latin typeface="Times New Roman"/>
                <a:cs typeface="Times New Roman"/>
              </a:rPr>
              <a:t>The real numbers can be represented geometrically as points on a number line called the real line.</a:t>
            </a:r>
            <a:endParaRPr sz="1300">
              <a:latin typeface="Times New Roman"/>
              <a:cs typeface="Times New Roman"/>
            </a:endParaRPr>
          </a:p>
        </p:txBody>
      </p:sp>
      <p:pic>
        <p:nvPicPr>
          <p:cNvPr id="15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10" y="3874135"/>
            <a:ext cx="4810125" cy="504190"/>
          </a:xfrm>
          <a:prstGeom prst="rect">
            <a:avLst/>
          </a:prstGeom>
        </p:spPr>
      </p:pic>
      <p:sp>
        <p:nvSpPr>
          <p:cNvPr id="16" name="text 1"/>
          <p:cNvSpPr txBox="1"/>
          <p:nvPr/>
        </p:nvSpPr>
        <p:spPr>
          <a:xfrm>
            <a:off x="359664" y="4533186"/>
            <a:ext cx="2767076" cy="19988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b="1" spc="10" dirty="0">
                <a:latin typeface="Arial"/>
                <a:cs typeface="Arial"/>
              </a:rPr>
              <a:t>THE ALGEBRAIC PROPERTIES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359664" y="4895600"/>
            <a:ext cx="7010785" cy="43208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70" spc="10" dirty="0">
                <a:latin typeface="Times New Roman"/>
                <a:cs typeface="Times New Roman"/>
              </a:rPr>
              <a:t>The real numbers can be added, subtracted, multiplied, and divided (except by 0) to produce more</a:t>
            </a:r>
            <a:endParaRPr sz="1300">
              <a:latin typeface="Times New Roman"/>
              <a:cs typeface="Times New Roman"/>
            </a:endParaRPr>
          </a:p>
          <a:p>
            <a:pPr marL="0">
              <a:lnSpc>
                <a:spcPct val="100000"/>
              </a:lnSpc>
            </a:pPr>
            <a:r>
              <a:rPr sz="1400" spc="10" dirty="0">
                <a:latin typeface="Times New Roman"/>
                <a:cs typeface="Times New Roman"/>
              </a:rPr>
              <a:t>real numbers under the usual rules of arithmetic.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359664" y="5493008"/>
            <a:ext cx="3413251" cy="1973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70" spc="10" dirty="0">
                <a:latin typeface="Times New Roman"/>
                <a:cs typeface="Times New Roman"/>
              </a:rPr>
              <a:t>There are</a:t>
            </a:r>
            <a:r>
              <a:rPr sz="1070" spc="10" dirty="0">
                <a:latin typeface="Times New Roman"/>
                <a:cs typeface="Times New Roman"/>
              </a:rPr>
              <a:t> </a:t>
            </a:r>
            <a:r>
              <a:rPr sz="1370" spc="10" dirty="0">
                <a:latin typeface="Times New Roman"/>
                <a:cs typeface="Times New Roman"/>
              </a:rPr>
              <a:t>three special subsets of real numbers.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359664" y="5854196"/>
            <a:ext cx="2974340" cy="1973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40" spc="10" dirty="0">
                <a:latin typeface="Times New Roman"/>
                <a:cs typeface="Times New Roman"/>
              </a:rPr>
              <a:t>1. The natural numbers, namely 1, 2, 3, 4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359664" y="6216908"/>
            <a:ext cx="1942210" cy="1973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spc="10" dirty="0">
                <a:latin typeface="Times New Roman"/>
                <a:cs typeface="Times New Roman"/>
              </a:rPr>
              <a:t>2. The integers, namely     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4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10" y="6597650"/>
            <a:ext cx="1248410" cy="180975"/>
          </a:xfrm>
          <a:prstGeom prst="rect">
            <a:avLst/>
          </a:prstGeom>
        </p:spPr>
      </p:pic>
      <p:sp>
        <p:nvSpPr>
          <p:cNvPr id="21" name="text 1"/>
          <p:cNvSpPr txBox="1"/>
          <p:nvPr/>
        </p:nvSpPr>
        <p:spPr>
          <a:xfrm>
            <a:off x="359664" y="6941189"/>
            <a:ext cx="6666223" cy="43208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40" spc="10" dirty="0">
                <a:latin typeface="Times New Roman"/>
                <a:cs typeface="Times New Roman"/>
              </a:rPr>
              <a:t>3. The rational numbers, namely the numbers that can be expressed in the form of a fraction ,</a:t>
            </a:r>
            <a:endParaRPr sz="1300">
              <a:latin typeface="Times New Roman"/>
              <a:cs typeface="Times New Roman"/>
            </a:endParaRPr>
          </a:p>
          <a:p>
            <a:pPr marL="0">
              <a:lnSpc>
                <a:spcPct val="100000"/>
              </a:lnSpc>
            </a:pPr>
            <a:r>
              <a:rPr sz="1400" spc="10" dirty="0">
                <a:latin typeface="Times New Roman"/>
                <a:cs typeface="Times New Roman"/>
              </a:rPr>
              <a:t>where</a:t>
            </a:r>
            <a:r>
              <a:rPr sz="1400" b="1" spc="10" dirty="0">
                <a:latin typeface="Arial"/>
                <a:cs typeface="Arial"/>
              </a:rPr>
              <a:t>( m and  n)</a:t>
            </a:r>
            <a:r>
              <a:rPr sz="1400" spc="10" dirty="0">
                <a:latin typeface="Times New Roman"/>
                <a:cs typeface="Times New Roman"/>
              </a:rPr>
              <a:t> are integers and  n ≠ 0, 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359664" y="7538597"/>
            <a:ext cx="1058291" cy="1973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70" spc="10" dirty="0">
                <a:latin typeface="Times New Roman"/>
                <a:cs typeface="Times New Roman"/>
              </a:rPr>
              <a:t>Examples are:</a:t>
            </a:r>
            <a:endParaRPr sz="1300">
              <a:latin typeface="Times New Roman"/>
              <a:cs typeface="Times New Roman"/>
            </a:endParaRPr>
          </a:p>
        </p:txBody>
      </p:sp>
      <p:pic>
        <p:nvPicPr>
          <p:cNvPr id="5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10" y="7895590"/>
            <a:ext cx="3343909" cy="47752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3851783" y="8991600"/>
            <a:ext cx="101790" cy="1402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Calibri"/>
                <a:cs typeface="Calibri"/>
              </a:rPr>
              <a:t>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6035" y="17145"/>
            <a:ext cx="7686040" cy="673100"/>
          </a:xfrm>
          <a:custGeom>
            <a:avLst/>
            <a:gdLst/>
            <a:ahLst/>
            <a:cxnLst/>
            <a:rect l="l" t="t" r="r" b="b"/>
            <a:pathLst>
              <a:path w="7686040" h="673100">
                <a:moveTo>
                  <a:pt x="112179" y="0"/>
                </a:moveTo>
                <a:cubicBezTo>
                  <a:pt x="50233" y="0"/>
                  <a:pt x="0" y="50292"/>
                  <a:pt x="0" y="112141"/>
                </a:cubicBezTo>
                <a:lnTo>
                  <a:pt x="0" y="560959"/>
                </a:lnTo>
                <a:cubicBezTo>
                  <a:pt x="0" y="622808"/>
                  <a:pt x="50233" y="673100"/>
                  <a:pt x="112179" y="673100"/>
                </a:cubicBezTo>
                <a:lnTo>
                  <a:pt x="7573899" y="673100"/>
                </a:lnTo>
                <a:cubicBezTo>
                  <a:pt x="7635747" y="673100"/>
                  <a:pt x="7686040" y="622808"/>
                  <a:pt x="7686040" y="560959"/>
                </a:cubicBezTo>
                <a:lnTo>
                  <a:pt x="7686040" y="112141"/>
                </a:lnTo>
                <a:cubicBezTo>
                  <a:pt x="7686040" y="50292"/>
                  <a:pt x="7635747" y="0"/>
                  <a:pt x="7573899" y="0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272" y="12382"/>
            <a:ext cx="7695565" cy="682625"/>
          </a:xfrm>
          <a:custGeom>
            <a:avLst/>
            <a:gdLst/>
            <a:ahLst/>
            <a:cxnLst/>
            <a:rect l="l" t="t" r="r" b="b"/>
            <a:pathLst>
              <a:path w="7695565" h="682625">
                <a:moveTo>
                  <a:pt x="116942" y="4763"/>
                </a:moveTo>
                <a:cubicBezTo>
                  <a:pt x="54996" y="4763"/>
                  <a:pt x="4763" y="55055"/>
                  <a:pt x="4763" y="116904"/>
                </a:cubicBezTo>
                <a:lnTo>
                  <a:pt x="4763" y="565722"/>
                </a:lnTo>
                <a:cubicBezTo>
                  <a:pt x="4763" y="627571"/>
                  <a:pt x="54996" y="677863"/>
                  <a:pt x="116942" y="677863"/>
                </a:cubicBezTo>
                <a:lnTo>
                  <a:pt x="7578662" y="677863"/>
                </a:lnTo>
                <a:cubicBezTo>
                  <a:pt x="7640510" y="677863"/>
                  <a:pt x="7690803" y="627571"/>
                  <a:pt x="7690803" y="565722"/>
                </a:cubicBezTo>
                <a:lnTo>
                  <a:pt x="7690803" y="116904"/>
                </a:lnTo>
                <a:cubicBezTo>
                  <a:pt x="7690803" y="55055"/>
                  <a:pt x="7640510" y="4763"/>
                  <a:pt x="7578662" y="4763"/>
                </a:cubicBez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text 1"/>
          <p:cNvSpPr txBox="1"/>
          <p:nvPr/>
        </p:nvSpPr>
        <p:spPr>
          <a:xfrm>
            <a:off x="150876" y="99236"/>
            <a:ext cx="7172071" cy="40320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09" b="1" spc="10" dirty="0">
                <a:latin typeface="Arial"/>
                <a:cs typeface="Arial"/>
              </a:rPr>
              <a:t>Mathematics Materials                 Lecturer A.M.Alazzawe                                     FIRST CLASS</a:t>
            </a:r>
            <a:endParaRPr sz="700">
              <a:latin typeface="Arial"/>
              <a:cs typeface="Arial"/>
            </a:endParaRPr>
          </a:p>
          <a:p>
            <a:pPr marL="3019678">
              <a:lnSpc>
                <a:spcPct val="100000"/>
              </a:lnSpc>
            </a:pPr>
            <a:r>
              <a:rPr sz="1400" b="1" spc="10" dirty="0">
                <a:latin typeface="Arial"/>
                <a:cs typeface="Arial"/>
              </a:rPr>
              <a:t>SEMESTER ONE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359664" y="777415"/>
            <a:ext cx="1030859" cy="1989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i="1" spc="10" dirty="0">
                <a:latin typeface="Arial"/>
                <a:cs typeface="Arial"/>
              </a:rPr>
              <a:t>INTERVALS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59664" y="958850"/>
            <a:ext cx="986332" cy="16764"/>
          </a:xfrm>
          <a:custGeom>
            <a:avLst/>
            <a:gdLst/>
            <a:ahLst/>
            <a:cxnLst/>
            <a:rect l="l" t="t" r="r" b="b"/>
            <a:pathLst>
              <a:path w="986332" h="16764">
                <a:moveTo>
                  <a:pt x="0" y="16764"/>
                </a:moveTo>
                <a:lnTo>
                  <a:pt x="0" y="0"/>
                </a:lnTo>
                <a:lnTo>
                  <a:pt x="986332" y="0"/>
                </a:lnTo>
                <a:lnTo>
                  <a:pt x="986332" y="16764"/>
                </a:lnTo>
                <a:lnTo>
                  <a:pt x="0" y="167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text 1"/>
          <p:cNvSpPr txBox="1"/>
          <p:nvPr/>
        </p:nvSpPr>
        <p:spPr>
          <a:xfrm>
            <a:off x="588264" y="1135810"/>
            <a:ext cx="6854948" cy="90549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40" spc="10" dirty="0">
                <a:latin typeface="Wingdings"/>
                <a:cs typeface="Wingdings"/>
              </a:rPr>
              <a:t></a:t>
            </a:r>
            <a:r>
              <a:rPr sz="1340" spc="10" dirty="0">
                <a:latin typeface="Arial"/>
                <a:cs typeface="Arial"/>
              </a:rPr>
              <a:t> </a:t>
            </a:r>
            <a:r>
              <a:rPr sz="1340" spc="10" dirty="0">
                <a:latin typeface="Times New Roman"/>
                <a:cs typeface="Times New Roman"/>
              </a:rPr>
              <a:t>A subset of the real line is called an </a:t>
            </a:r>
            <a:r>
              <a:rPr sz="1340" b="1" spc="10" dirty="0">
                <a:latin typeface="Arial"/>
                <a:cs typeface="Arial"/>
              </a:rPr>
              <a:t>interval </a:t>
            </a:r>
            <a:r>
              <a:rPr sz="1340" spc="10" dirty="0">
                <a:latin typeface="Times New Roman"/>
                <a:cs typeface="Times New Roman"/>
              </a:rPr>
              <a:t>if it contains at least two numbers and contains</a:t>
            </a:r>
            <a:endParaRPr sz="1300">
              <a:latin typeface="Times New Roman"/>
              <a:cs typeface="Times New Roman"/>
            </a:endParaRPr>
          </a:p>
          <a:p>
            <a:pPr marL="228600">
              <a:lnSpc>
                <a:spcPct val="100000"/>
              </a:lnSpc>
            </a:pPr>
            <a:r>
              <a:rPr sz="1370" spc="10" dirty="0">
                <a:latin typeface="Times New Roman"/>
                <a:cs typeface="Times New Roman"/>
              </a:rPr>
              <a:t>all the real numbers lying between any two of its elements. For example, the set of all x&gt; 6</a:t>
            </a:r>
            <a:endParaRPr sz="1300">
              <a:latin typeface="Times New Roman"/>
              <a:cs typeface="Times New Roman"/>
            </a:endParaRPr>
          </a:p>
          <a:p>
            <a:pPr marL="228600">
              <a:lnSpc>
                <a:spcPct val="100000"/>
              </a:lnSpc>
            </a:pPr>
            <a:r>
              <a:rPr sz="1370" spc="10" dirty="0">
                <a:latin typeface="Times New Roman"/>
                <a:cs typeface="Times New Roman"/>
              </a:rPr>
              <a:t>real numbers </a:t>
            </a:r>
            <a:r>
              <a:rPr sz="1370" i="1" spc="10" dirty="0">
                <a:latin typeface="Arial"/>
                <a:cs typeface="Arial"/>
              </a:rPr>
              <a:t>x </a:t>
            </a:r>
            <a:r>
              <a:rPr sz="1370" spc="10" dirty="0">
                <a:latin typeface="Times New Roman"/>
                <a:cs typeface="Times New Roman"/>
              </a:rPr>
              <a:t>such that is an interval. The set of all nonzero real numbers is not an interval;</a:t>
            </a:r>
            <a:endParaRPr sz="1300">
              <a:latin typeface="Times New Roman"/>
              <a:cs typeface="Times New Roman"/>
            </a:endParaRPr>
          </a:p>
          <a:p>
            <a:pPr marL="228600">
              <a:lnSpc>
                <a:spcPct val="100000"/>
              </a:lnSpc>
            </a:pPr>
            <a:r>
              <a:rPr sz="1370" spc="10" dirty="0">
                <a:latin typeface="Times New Roman"/>
                <a:cs typeface="Times New Roman"/>
              </a:rPr>
              <a:t>since 0 is absent, the set fails to contain every real number between -1and 1 (for example). </a:t>
            </a:r>
            <a:endParaRPr sz="1300">
              <a:latin typeface="Times New Roman"/>
              <a:cs typeface="Times New Roman"/>
            </a:endParaRPr>
          </a:p>
        </p:txBody>
      </p:sp>
      <p:pic>
        <p:nvPicPr>
          <p:cNvPr id="14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10" y="2202180"/>
            <a:ext cx="7044055" cy="1545589"/>
          </a:xfrm>
          <a:prstGeom prst="rect">
            <a:avLst/>
          </a:prstGeom>
        </p:spPr>
      </p:pic>
      <p:pic>
        <p:nvPicPr>
          <p:cNvPr id="7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10" y="3904615"/>
            <a:ext cx="7044055" cy="1811655"/>
          </a:xfrm>
          <a:prstGeom prst="rect">
            <a:avLst/>
          </a:prstGeom>
        </p:spPr>
      </p:pic>
      <p:sp>
        <p:nvSpPr>
          <p:cNvPr id="15" name="text 1"/>
          <p:cNvSpPr txBox="1"/>
          <p:nvPr/>
        </p:nvSpPr>
        <p:spPr>
          <a:xfrm>
            <a:off x="359664" y="5876084"/>
            <a:ext cx="6644769" cy="19988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70" b="1" spc="10" dirty="0">
                <a:latin typeface="Arial"/>
                <a:cs typeface="Arial"/>
              </a:rPr>
              <a:t>EXAMPLE 1</a:t>
            </a:r>
            <a:r>
              <a:rPr sz="1370" spc="10" dirty="0">
                <a:latin typeface="Times New Roman"/>
                <a:cs typeface="Times New Roman"/>
              </a:rPr>
              <a:t> : Solve the following inequalities and show their solution sets on the real line.</a:t>
            </a:r>
            <a:endParaRPr sz="1300">
              <a:latin typeface="Times New Roman"/>
              <a:cs typeface="Times New Roman"/>
            </a:endParaRPr>
          </a:p>
        </p:txBody>
      </p:sp>
      <p:pic>
        <p:nvPicPr>
          <p:cNvPr id="8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10" y="6237605"/>
            <a:ext cx="4677409" cy="428625"/>
          </a:xfrm>
          <a:prstGeom prst="rect">
            <a:avLst/>
          </a:prstGeom>
        </p:spPr>
      </p:pic>
      <p:pic>
        <p:nvPicPr>
          <p:cNvPr id="9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70" y="6816725"/>
            <a:ext cx="2904489" cy="809625"/>
          </a:xfrm>
          <a:prstGeom prst="rect">
            <a:avLst/>
          </a:prstGeom>
        </p:spPr>
      </p:pic>
      <p:pic>
        <p:nvPicPr>
          <p:cNvPr id="10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9459" y="7152005"/>
            <a:ext cx="2578734" cy="474345"/>
          </a:xfrm>
          <a:prstGeom prst="rect">
            <a:avLst/>
          </a:prstGeom>
        </p:spPr>
      </p:pic>
      <p:pic>
        <p:nvPicPr>
          <p:cNvPr id="11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10" y="7775575"/>
            <a:ext cx="2933699" cy="2571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3851783" y="8991600"/>
            <a:ext cx="101790" cy="1402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Calibri"/>
                <a:cs typeface="Calibri"/>
              </a:rPr>
              <a:t>3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6035" y="17145"/>
            <a:ext cx="7686040" cy="673100"/>
          </a:xfrm>
          <a:custGeom>
            <a:avLst/>
            <a:gdLst/>
            <a:ahLst/>
            <a:cxnLst/>
            <a:rect l="l" t="t" r="r" b="b"/>
            <a:pathLst>
              <a:path w="7686040" h="673100">
                <a:moveTo>
                  <a:pt x="112179" y="0"/>
                </a:moveTo>
                <a:cubicBezTo>
                  <a:pt x="50233" y="0"/>
                  <a:pt x="0" y="50292"/>
                  <a:pt x="0" y="112141"/>
                </a:cubicBezTo>
                <a:lnTo>
                  <a:pt x="0" y="560959"/>
                </a:lnTo>
                <a:cubicBezTo>
                  <a:pt x="0" y="622808"/>
                  <a:pt x="50233" y="673100"/>
                  <a:pt x="112179" y="673100"/>
                </a:cubicBezTo>
                <a:lnTo>
                  <a:pt x="7573899" y="673100"/>
                </a:lnTo>
                <a:cubicBezTo>
                  <a:pt x="7635747" y="673100"/>
                  <a:pt x="7686040" y="622808"/>
                  <a:pt x="7686040" y="560959"/>
                </a:cubicBezTo>
                <a:lnTo>
                  <a:pt x="7686040" y="112141"/>
                </a:lnTo>
                <a:cubicBezTo>
                  <a:pt x="7686040" y="50292"/>
                  <a:pt x="7635747" y="0"/>
                  <a:pt x="7573899" y="0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1272" y="12382"/>
            <a:ext cx="7695565" cy="682625"/>
          </a:xfrm>
          <a:custGeom>
            <a:avLst/>
            <a:gdLst/>
            <a:ahLst/>
            <a:cxnLst/>
            <a:rect l="l" t="t" r="r" b="b"/>
            <a:pathLst>
              <a:path w="7695565" h="682625">
                <a:moveTo>
                  <a:pt x="116942" y="4763"/>
                </a:moveTo>
                <a:cubicBezTo>
                  <a:pt x="54996" y="4763"/>
                  <a:pt x="4763" y="55055"/>
                  <a:pt x="4763" y="116904"/>
                </a:cubicBezTo>
                <a:lnTo>
                  <a:pt x="4763" y="565722"/>
                </a:lnTo>
                <a:cubicBezTo>
                  <a:pt x="4763" y="627571"/>
                  <a:pt x="54996" y="677863"/>
                  <a:pt x="116942" y="677863"/>
                </a:cubicBezTo>
                <a:lnTo>
                  <a:pt x="7578662" y="677863"/>
                </a:lnTo>
                <a:cubicBezTo>
                  <a:pt x="7640510" y="677863"/>
                  <a:pt x="7690803" y="627571"/>
                  <a:pt x="7690803" y="565722"/>
                </a:cubicBezTo>
                <a:lnTo>
                  <a:pt x="7690803" y="116904"/>
                </a:lnTo>
                <a:cubicBezTo>
                  <a:pt x="7690803" y="55055"/>
                  <a:pt x="7640510" y="4763"/>
                  <a:pt x="7578662" y="4763"/>
                </a:cubicBez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text 1"/>
          <p:cNvSpPr txBox="1"/>
          <p:nvPr/>
        </p:nvSpPr>
        <p:spPr>
          <a:xfrm>
            <a:off x="150876" y="99236"/>
            <a:ext cx="7172071" cy="40320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09" b="1" spc="10" dirty="0">
                <a:latin typeface="Arial"/>
                <a:cs typeface="Arial"/>
              </a:rPr>
              <a:t>Mathematics Materials                 Lecturer A.M.Alazzawe                                     FIRST CLASS</a:t>
            </a:r>
            <a:endParaRPr sz="700">
              <a:latin typeface="Arial"/>
              <a:cs typeface="Arial"/>
            </a:endParaRPr>
          </a:p>
          <a:p>
            <a:pPr marL="3019678">
              <a:lnSpc>
                <a:spcPct val="100000"/>
              </a:lnSpc>
            </a:pPr>
            <a:r>
              <a:rPr sz="1400" b="1" spc="10" dirty="0">
                <a:latin typeface="Arial"/>
                <a:cs typeface="Arial"/>
              </a:rPr>
              <a:t>SEMESTER ONE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2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10" y="772795"/>
            <a:ext cx="4305300" cy="1360805"/>
          </a:xfrm>
          <a:prstGeom prst="rect">
            <a:avLst/>
          </a:prstGeom>
        </p:spPr>
      </p:pic>
      <p:pic>
        <p:nvPicPr>
          <p:cNvPr id="13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045" y="1456690"/>
            <a:ext cx="2447924" cy="676910"/>
          </a:xfrm>
          <a:prstGeom prst="rect">
            <a:avLst/>
          </a:prstGeom>
        </p:spPr>
      </p:pic>
      <p:pic>
        <p:nvPicPr>
          <p:cNvPr id="14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10" y="2284730"/>
            <a:ext cx="3153410" cy="333375"/>
          </a:xfrm>
          <a:prstGeom prst="rect">
            <a:avLst/>
          </a:prstGeom>
        </p:spPr>
      </p:pic>
      <p:pic>
        <p:nvPicPr>
          <p:cNvPr id="15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10" y="2770505"/>
            <a:ext cx="4334509" cy="990599"/>
          </a:xfrm>
          <a:prstGeom prst="rect">
            <a:avLst/>
          </a:prstGeom>
        </p:spPr>
      </p:pic>
      <p:sp>
        <p:nvSpPr>
          <p:cNvPr id="4" name="text 1"/>
          <p:cNvSpPr txBox="1"/>
          <p:nvPr/>
        </p:nvSpPr>
        <p:spPr>
          <a:xfrm>
            <a:off x="359664" y="3912918"/>
            <a:ext cx="3606418" cy="19988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70" b="1" spc="10" dirty="0">
                <a:latin typeface="Arial"/>
                <a:cs typeface="Arial"/>
              </a:rPr>
              <a:t>EXAMPLE </a:t>
            </a:r>
            <a:r>
              <a:rPr sz="1370" spc="10" dirty="0">
                <a:latin typeface="Times New Roman"/>
                <a:cs typeface="Times New Roman"/>
              </a:rPr>
              <a:t> :  Illustrating the Triangle Inequality</a:t>
            </a:r>
            <a:endParaRPr sz="1000">
              <a:latin typeface="Times New Roman"/>
              <a:cs typeface="Times New Roman"/>
            </a:endParaRPr>
          </a:p>
        </p:txBody>
      </p:sp>
      <p:pic>
        <p:nvPicPr>
          <p:cNvPr id="16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10" y="4274819"/>
            <a:ext cx="3606165" cy="940435"/>
          </a:xfrm>
          <a:prstGeom prst="rect">
            <a:avLst/>
          </a:prstGeom>
        </p:spPr>
      </p:pic>
      <p:sp>
        <p:nvSpPr>
          <p:cNvPr id="5" name="text 1"/>
          <p:cNvSpPr txBox="1"/>
          <p:nvPr/>
        </p:nvSpPr>
        <p:spPr>
          <a:xfrm>
            <a:off x="359664" y="5367068"/>
            <a:ext cx="7018125" cy="43458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70" spc="10" dirty="0">
                <a:latin typeface="Times New Roman"/>
                <a:cs typeface="Times New Roman"/>
              </a:rPr>
              <a:t>The distance from </a:t>
            </a:r>
            <a:r>
              <a:rPr sz="1370" b="1" spc="10" dirty="0">
                <a:latin typeface="Arial"/>
                <a:cs typeface="Arial"/>
              </a:rPr>
              <a:t>(x to 0)</a:t>
            </a:r>
            <a:r>
              <a:rPr sz="1370" spc="10" dirty="0">
                <a:latin typeface="Times New Roman"/>
                <a:cs typeface="Times New Roman"/>
              </a:rPr>
              <a:t> is less than the positive number </a:t>
            </a:r>
            <a:r>
              <a:rPr sz="1370" b="1" spc="10" dirty="0">
                <a:latin typeface="Arial"/>
                <a:cs typeface="Arial"/>
              </a:rPr>
              <a:t>a</a:t>
            </a:r>
            <a:r>
              <a:rPr sz="1370" spc="10" dirty="0">
                <a:latin typeface="Times New Roman"/>
                <a:cs typeface="Times New Roman"/>
              </a:rPr>
              <a:t>. This means that </a:t>
            </a:r>
            <a:r>
              <a:rPr sz="1370" b="1" spc="10" dirty="0">
                <a:latin typeface="Arial"/>
                <a:cs typeface="Arial"/>
              </a:rPr>
              <a:t>x </a:t>
            </a:r>
            <a:r>
              <a:rPr sz="1370" spc="10" dirty="0">
                <a:latin typeface="Times New Roman"/>
                <a:cs typeface="Times New Roman"/>
              </a:rPr>
              <a:t>  must lie between</a:t>
            </a:r>
            <a:endParaRPr sz="1300">
              <a:latin typeface="Times New Roman"/>
              <a:cs typeface="Times New Roman"/>
            </a:endParaRPr>
          </a:p>
          <a:p>
            <a:pPr marL="0">
              <a:lnSpc>
                <a:spcPct val="100000"/>
              </a:lnSpc>
            </a:pPr>
            <a:r>
              <a:rPr sz="1400" spc="10" dirty="0">
                <a:latin typeface="Times New Roman"/>
                <a:cs typeface="Times New Roman"/>
              </a:rPr>
              <a:t>(–a  and </a:t>
            </a:r>
            <a:r>
              <a:rPr sz="1400" b="1" spc="10" dirty="0">
                <a:latin typeface="Arial"/>
                <a:cs typeface="Arial"/>
              </a:rPr>
              <a:t>a</a:t>
            </a:r>
            <a:r>
              <a:rPr sz="1400" spc="10" dirty="0">
                <a:latin typeface="Times New Roman"/>
                <a:cs typeface="Times New Roman"/>
              </a:rPr>
              <a:t>). 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17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5245" y="5963285"/>
            <a:ext cx="2581910" cy="952500"/>
          </a:xfrm>
          <a:prstGeom prst="rect">
            <a:avLst/>
          </a:prstGeom>
        </p:spPr>
      </p:pic>
      <p:sp>
        <p:nvSpPr>
          <p:cNvPr id="6" name="text 1"/>
          <p:cNvSpPr txBox="1"/>
          <p:nvPr/>
        </p:nvSpPr>
        <p:spPr>
          <a:xfrm>
            <a:off x="359664" y="7072805"/>
            <a:ext cx="1126871" cy="1989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40" i="1" spc="10" dirty="0">
                <a:latin typeface="Arial"/>
                <a:cs typeface="Arial"/>
              </a:rPr>
              <a:t>Absolute value</a:t>
            </a:r>
            <a:endParaRPr sz="13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59664" y="7253986"/>
            <a:ext cx="1082344" cy="16764"/>
          </a:xfrm>
          <a:custGeom>
            <a:avLst/>
            <a:gdLst/>
            <a:ahLst/>
            <a:cxnLst/>
            <a:rect l="l" t="t" r="r" b="b"/>
            <a:pathLst>
              <a:path w="1082344" h="16764">
                <a:moveTo>
                  <a:pt x="0" y="16764"/>
                </a:moveTo>
                <a:lnTo>
                  <a:pt x="0" y="0"/>
                </a:lnTo>
                <a:lnTo>
                  <a:pt x="1082344" y="0"/>
                </a:lnTo>
                <a:lnTo>
                  <a:pt x="1082344" y="16764"/>
                </a:lnTo>
                <a:lnTo>
                  <a:pt x="0" y="167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8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10" y="7429500"/>
            <a:ext cx="6666230" cy="10255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3851783" y="8991600"/>
            <a:ext cx="101790" cy="1402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Calibri"/>
                <a:cs typeface="Calibri"/>
              </a:rPr>
              <a:t>4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6035" y="17145"/>
            <a:ext cx="7686040" cy="673100"/>
          </a:xfrm>
          <a:custGeom>
            <a:avLst/>
            <a:gdLst/>
            <a:ahLst/>
            <a:cxnLst/>
            <a:rect l="l" t="t" r="r" b="b"/>
            <a:pathLst>
              <a:path w="7686040" h="673100">
                <a:moveTo>
                  <a:pt x="112179" y="0"/>
                </a:moveTo>
                <a:cubicBezTo>
                  <a:pt x="50233" y="0"/>
                  <a:pt x="0" y="50292"/>
                  <a:pt x="0" y="112141"/>
                </a:cubicBezTo>
                <a:lnTo>
                  <a:pt x="0" y="560959"/>
                </a:lnTo>
                <a:cubicBezTo>
                  <a:pt x="0" y="622808"/>
                  <a:pt x="50233" y="673100"/>
                  <a:pt x="112179" y="673100"/>
                </a:cubicBezTo>
                <a:lnTo>
                  <a:pt x="7573899" y="673100"/>
                </a:lnTo>
                <a:cubicBezTo>
                  <a:pt x="7635747" y="673100"/>
                  <a:pt x="7686040" y="622808"/>
                  <a:pt x="7686040" y="560959"/>
                </a:cubicBezTo>
                <a:lnTo>
                  <a:pt x="7686040" y="112141"/>
                </a:lnTo>
                <a:cubicBezTo>
                  <a:pt x="7686040" y="50292"/>
                  <a:pt x="7635747" y="0"/>
                  <a:pt x="7573899" y="0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1272" y="12382"/>
            <a:ext cx="7695565" cy="682625"/>
          </a:xfrm>
          <a:custGeom>
            <a:avLst/>
            <a:gdLst/>
            <a:ahLst/>
            <a:cxnLst/>
            <a:rect l="l" t="t" r="r" b="b"/>
            <a:pathLst>
              <a:path w="7695565" h="682625">
                <a:moveTo>
                  <a:pt x="116942" y="4763"/>
                </a:moveTo>
                <a:cubicBezTo>
                  <a:pt x="54996" y="4763"/>
                  <a:pt x="4763" y="55055"/>
                  <a:pt x="4763" y="116904"/>
                </a:cubicBezTo>
                <a:lnTo>
                  <a:pt x="4763" y="565722"/>
                </a:lnTo>
                <a:cubicBezTo>
                  <a:pt x="4763" y="627571"/>
                  <a:pt x="54996" y="677863"/>
                  <a:pt x="116942" y="677863"/>
                </a:cubicBezTo>
                <a:lnTo>
                  <a:pt x="7578662" y="677863"/>
                </a:lnTo>
                <a:cubicBezTo>
                  <a:pt x="7640510" y="677863"/>
                  <a:pt x="7690803" y="627571"/>
                  <a:pt x="7690803" y="565722"/>
                </a:cubicBezTo>
                <a:lnTo>
                  <a:pt x="7690803" y="116904"/>
                </a:lnTo>
                <a:cubicBezTo>
                  <a:pt x="7690803" y="55055"/>
                  <a:pt x="7640510" y="4763"/>
                  <a:pt x="7578662" y="4763"/>
                </a:cubicBez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text 1"/>
          <p:cNvSpPr txBox="1"/>
          <p:nvPr/>
        </p:nvSpPr>
        <p:spPr>
          <a:xfrm>
            <a:off x="150876" y="99236"/>
            <a:ext cx="7172071" cy="40320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09" b="1" spc="10" dirty="0">
                <a:latin typeface="Arial"/>
                <a:cs typeface="Arial"/>
              </a:rPr>
              <a:t>Mathematics Materials                 Lecturer A.M.Alazzawe                                     FIRST CLASS</a:t>
            </a:r>
            <a:endParaRPr sz="700">
              <a:latin typeface="Arial"/>
              <a:cs typeface="Arial"/>
            </a:endParaRPr>
          </a:p>
          <a:p>
            <a:pPr marL="3019678">
              <a:lnSpc>
                <a:spcPct val="100000"/>
              </a:lnSpc>
            </a:pPr>
            <a:r>
              <a:rPr sz="1400" b="1" spc="10" dirty="0">
                <a:latin typeface="Arial"/>
                <a:cs typeface="Arial"/>
              </a:rPr>
              <a:t>SEMESTER ONE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9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10" y="770890"/>
            <a:ext cx="6687819" cy="1659890"/>
          </a:xfrm>
          <a:prstGeom prst="rect">
            <a:avLst/>
          </a:prstGeom>
        </p:spPr>
      </p:pic>
      <p:pic>
        <p:nvPicPr>
          <p:cNvPr id="20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10" y="2895600"/>
            <a:ext cx="6539865" cy="1492250"/>
          </a:xfrm>
          <a:prstGeom prst="rect">
            <a:avLst/>
          </a:prstGeom>
        </p:spPr>
      </p:pic>
      <p:sp>
        <p:nvSpPr>
          <p:cNvPr id="4" name="text 1"/>
          <p:cNvSpPr txBox="1"/>
          <p:nvPr/>
        </p:nvSpPr>
        <p:spPr>
          <a:xfrm>
            <a:off x="359664" y="4851956"/>
            <a:ext cx="5846192" cy="19988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70" b="1" spc="10" dirty="0">
                <a:latin typeface="Arial"/>
                <a:cs typeface="Arial"/>
              </a:rPr>
              <a:t>EXAMPLE:</a:t>
            </a:r>
            <a:r>
              <a:rPr sz="1370" spc="10" dirty="0">
                <a:latin typeface="Times New Roman"/>
                <a:cs typeface="Times New Roman"/>
              </a:rPr>
              <a:t> Solving an Equation with Absolute Values the equation  | 2x -3| =7.</a:t>
            </a:r>
            <a:endParaRPr sz="1300">
              <a:latin typeface="Times New Roman"/>
              <a:cs typeface="Times New Roman"/>
            </a:endParaRPr>
          </a:p>
        </p:txBody>
      </p:sp>
      <p:pic>
        <p:nvPicPr>
          <p:cNvPr id="21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10" y="5212080"/>
            <a:ext cx="7031990" cy="1897379"/>
          </a:xfrm>
          <a:prstGeom prst="rect">
            <a:avLst/>
          </a:prstGeom>
        </p:spPr>
      </p:pic>
      <p:sp>
        <p:nvSpPr>
          <p:cNvPr id="5" name="text 1"/>
          <p:cNvSpPr txBox="1"/>
          <p:nvPr/>
        </p:nvSpPr>
        <p:spPr>
          <a:xfrm>
            <a:off x="359664" y="7574201"/>
            <a:ext cx="6032121" cy="19988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70" b="1" spc="10" dirty="0">
                <a:latin typeface="Arial"/>
                <a:cs typeface="Arial"/>
              </a:rPr>
              <a:t>EXAMPLE</a:t>
            </a:r>
            <a:r>
              <a:rPr sz="1370" spc="10" dirty="0">
                <a:latin typeface="Times New Roman"/>
                <a:cs typeface="Times New Roman"/>
              </a:rPr>
              <a:t>: Solving an Inequality Involving Absolute Values Solve the inequality</a:t>
            </a:r>
            <a:r>
              <a:rPr sz="1370" b="1" spc="10" dirty="0">
                <a:latin typeface="Arial"/>
                <a:cs typeface="Arial"/>
              </a:rPr>
              <a:t>.</a:t>
            </a:r>
            <a:endParaRPr sz="1300">
              <a:latin typeface="Times New Roman"/>
              <a:cs typeface="Times New Roman"/>
            </a:endParaRPr>
          </a:p>
        </p:txBody>
      </p:sp>
      <p:pic>
        <p:nvPicPr>
          <p:cNvPr id="22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10" y="7935595"/>
            <a:ext cx="4152900" cy="4191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3851783" y="8991600"/>
            <a:ext cx="101790" cy="1402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Calibri"/>
                <a:cs typeface="Calibri"/>
              </a:rPr>
              <a:t>5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6035" y="17145"/>
            <a:ext cx="7686040" cy="673100"/>
          </a:xfrm>
          <a:custGeom>
            <a:avLst/>
            <a:gdLst/>
            <a:ahLst/>
            <a:cxnLst/>
            <a:rect l="l" t="t" r="r" b="b"/>
            <a:pathLst>
              <a:path w="7686040" h="673100">
                <a:moveTo>
                  <a:pt x="112179" y="0"/>
                </a:moveTo>
                <a:cubicBezTo>
                  <a:pt x="50233" y="0"/>
                  <a:pt x="0" y="50292"/>
                  <a:pt x="0" y="112141"/>
                </a:cubicBezTo>
                <a:lnTo>
                  <a:pt x="0" y="560959"/>
                </a:lnTo>
                <a:cubicBezTo>
                  <a:pt x="0" y="622808"/>
                  <a:pt x="50233" y="673100"/>
                  <a:pt x="112179" y="673100"/>
                </a:cubicBezTo>
                <a:lnTo>
                  <a:pt x="7573899" y="673100"/>
                </a:lnTo>
                <a:cubicBezTo>
                  <a:pt x="7635747" y="673100"/>
                  <a:pt x="7686040" y="622808"/>
                  <a:pt x="7686040" y="560959"/>
                </a:cubicBezTo>
                <a:lnTo>
                  <a:pt x="7686040" y="112141"/>
                </a:lnTo>
                <a:cubicBezTo>
                  <a:pt x="7686040" y="50292"/>
                  <a:pt x="7635747" y="0"/>
                  <a:pt x="7573899" y="0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1272" y="12382"/>
            <a:ext cx="7695565" cy="682625"/>
          </a:xfrm>
          <a:custGeom>
            <a:avLst/>
            <a:gdLst/>
            <a:ahLst/>
            <a:cxnLst/>
            <a:rect l="l" t="t" r="r" b="b"/>
            <a:pathLst>
              <a:path w="7695565" h="682625">
                <a:moveTo>
                  <a:pt x="116942" y="4763"/>
                </a:moveTo>
                <a:cubicBezTo>
                  <a:pt x="54996" y="4763"/>
                  <a:pt x="4763" y="55055"/>
                  <a:pt x="4763" y="116904"/>
                </a:cubicBezTo>
                <a:lnTo>
                  <a:pt x="4763" y="565722"/>
                </a:lnTo>
                <a:cubicBezTo>
                  <a:pt x="4763" y="627571"/>
                  <a:pt x="54996" y="677863"/>
                  <a:pt x="116942" y="677863"/>
                </a:cubicBezTo>
                <a:lnTo>
                  <a:pt x="7578662" y="677863"/>
                </a:lnTo>
                <a:cubicBezTo>
                  <a:pt x="7640510" y="677863"/>
                  <a:pt x="7690803" y="627571"/>
                  <a:pt x="7690803" y="565722"/>
                </a:cubicBezTo>
                <a:lnTo>
                  <a:pt x="7690803" y="116904"/>
                </a:lnTo>
                <a:cubicBezTo>
                  <a:pt x="7690803" y="55055"/>
                  <a:pt x="7640510" y="4763"/>
                  <a:pt x="7578662" y="4763"/>
                </a:cubicBez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text 1"/>
          <p:cNvSpPr txBox="1"/>
          <p:nvPr/>
        </p:nvSpPr>
        <p:spPr>
          <a:xfrm>
            <a:off x="150876" y="99236"/>
            <a:ext cx="7172071" cy="40320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09" b="1" spc="10" dirty="0">
                <a:latin typeface="Arial"/>
                <a:cs typeface="Arial"/>
              </a:rPr>
              <a:t>Mathematics Materials                 Lecturer A.M.Alazzawe                                     FIRST CLASS</a:t>
            </a:r>
            <a:endParaRPr sz="700">
              <a:latin typeface="Arial"/>
              <a:cs typeface="Arial"/>
            </a:endParaRPr>
          </a:p>
          <a:p>
            <a:pPr marL="3019678">
              <a:lnSpc>
                <a:spcPct val="100000"/>
              </a:lnSpc>
            </a:pPr>
            <a:r>
              <a:rPr sz="1400" b="1" spc="10" dirty="0">
                <a:latin typeface="Arial"/>
                <a:cs typeface="Arial"/>
              </a:rPr>
              <a:t>SEMESTER ONE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23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10" y="770889"/>
            <a:ext cx="5219700" cy="3030221"/>
          </a:xfrm>
          <a:prstGeom prst="rect">
            <a:avLst/>
          </a:prstGeom>
        </p:spPr>
      </p:pic>
      <p:pic>
        <p:nvPicPr>
          <p:cNvPr id="24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10" y="3953510"/>
            <a:ext cx="2658110" cy="1075690"/>
          </a:xfrm>
          <a:prstGeom prst="rect">
            <a:avLst/>
          </a:prstGeom>
        </p:spPr>
      </p:pic>
      <p:sp>
        <p:nvSpPr>
          <p:cNvPr id="4" name="text 1"/>
          <p:cNvSpPr txBox="1"/>
          <p:nvPr/>
        </p:nvSpPr>
        <p:spPr>
          <a:xfrm>
            <a:off x="359664" y="5184188"/>
            <a:ext cx="1393570" cy="1989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10" b="1" spc="10" dirty="0">
                <a:latin typeface="Arial"/>
                <a:cs typeface="Arial"/>
              </a:rPr>
              <a:t>Solved Peroblems</a:t>
            </a:r>
            <a:endParaRPr sz="1300">
              <a:latin typeface="Arial"/>
              <a:cs typeface="Arial"/>
            </a:endParaRPr>
          </a:p>
        </p:txBody>
      </p:sp>
      <p:pic>
        <p:nvPicPr>
          <p:cNvPr id="25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10" y="5542915"/>
            <a:ext cx="6082665" cy="171577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3851783" y="8991600"/>
            <a:ext cx="101790" cy="1402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Calibri"/>
                <a:cs typeface="Calibri"/>
              </a:rPr>
              <a:t>6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6035" y="17145"/>
            <a:ext cx="7686040" cy="673100"/>
          </a:xfrm>
          <a:custGeom>
            <a:avLst/>
            <a:gdLst/>
            <a:ahLst/>
            <a:cxnLst/>
            <a:rect l="l" t="t" r="r" b="b"/>
            <a:pathLst>
              <a:path w="7686040" h="673100">
                <a:moveTo>
                  <a:pt x="112179" y="0"/>
                </a:moveTo>
                <a:cubicBezTo>
                  <a:pt x="50233" y="0"/>
                  <a:pt x="0" y="50292"/>
                  <a:pt x="0" y="112141"/>
                </a:cubicBezTo>
                <a:lnTo>
                  <a:pt x="0" y="560959"/>
                </a:lnTo>
                <a:cubicBezTo>
                  <a:pt x="0" y="622808"/>
                  <a:pt x="50233" y="673100"/>
                  <a:pt x="112179" y="673100"/>
                </a:cubicBezTo>
                <a:lnTo>
                  <a:pt x="7573899" y="673100"/>
                </a:lnTo>
                <a:cubicBezTo>
                  <a:pt x="7635747" y="673100"/>
                  <a:pt x="7686040" y="622808"/>
                  <a:pt x="7686040" y="560959"/>
                </a:cubicBezTo>
                <a:lnTo>
                  <a:pt x="7686040" y="112141"/>
                </a:lnTo>
                <a:cubicBezTo>
                  <a:pt x="7686040" y="50292"/>
                  <a:pt x="7635747" y="0"/>
                  <a:pt x="7573899" y="0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1272" y="12382"/>
            <a:ext cx="7695565" cy="682625"/>
          </a:xfrm>
          <a:custGeom>
            <a:avLst/>
            <a:gdLst/>
            <a:ahLst/>
            <a:cxnLst/>
            <a:rect l="l" t="t" r="r" b="b"/>
            <a:pathLst>
              <a:path w="7695565" h="682625">
                <a:moveTo>
                  <a:pt x="116942" y="4763"/>
                </a:moveTo>
                <a:cubicBezTo>
                  <a:pt x="54996" y="4763"/>
                  <a:pt x="4763" y="55055"/>
                  <a:pt x="4763" y="116904"/>
                </a:cubicBezTo>
                <a:lnTo>
                  <a:pt x="4763" y="565722"/>
                </a:lnTo>
                <a:cubicBezTo>
                  <a:pt x="4763" y="627571"/>
                  <a:pt x="54996" y="677863"/>
                  <a:pt x="116942" y="677863"/>
                </a:cubicBezTo>
                <a:lnTo>
                  <a:pt x="7578662" y="677863"/>
                </a:lnTo>
                <a:cubicBezTo>
                  <a:pt x="7640510" y="677863"/>
                  <a:pt x="7690803" y="627571"/>
                  <a:pt x="7690803" y="565722"/>
                </a:cubicBezTo>
                <a:lnTo>
                  <a:pt x="7690803" y="116904"/>
                </a:lnTo>
                <a:cubicBezTo>
                  <a:pt x="7690803" y="55055"/>
                  <a:pt x="7640510" y="4763"/>
                  <a:pt x="7578662" y="4763"/>
                </a:cubicBez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text 1"/>
          <p:cNvSpPr txBox="1"/>
          <p:nvPr/>
        </p:nvSpPr>
        <p:spPr>
          <a:xfrm>
            <a:off x="150876" y="99236"/>
            <a:ext cx="7172071" cy="40320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09" b="1" spc="10" dirty="0">
                <a:latin typeface="Arial"/>
                <a:cs typeface="Arial"/>
              </a:rPr>
              <a:t>Mathematics Materials                 Lecturer A.M.Alazzawe                                     FIRST CLASS</a:t>
            </a:r>
            <a:endParaRPr sz="700">
              <a:latin typeface="Arial"/>
              <a:cs typeface="Arial"/>
            </a:endParaRPr>
          </a:p>
          <a:p>
            <a:pPr marL="3019678">
              <a:lnSpc>
                <a:spcPct val="100000"/>
              </a:lnSpc>
            </a:pPr>
            <a:r>
              <a:rPr sz="1400" b="1" spc="10" dirty="0">
                <a:latin typeface="Arial"/>
                <a:cs typeface="Arial"/>
              </a:rPr>
              <a:t>SEMESTER ONE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26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10" y="770890"/>
            <a:ext cx="7050405" cy="3081655"/>
          </a:xfrm>
          <a:prstGeom prst="rect">
            <a:avLst/>
          </a:prstGeom>
        </p:spPr>
      </p:pic>
      <p:pic>
        <p:nvPicPr>
          <p:cNvPr id="27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10" y="4003675"/>
            <a:ext cx="7050405" cy="1034415"/>
          </a:xfrm>
          <a:prstGeom prst="rect">
            <a:avLst/>
          </a:prstGeom>
        </p:spPr>
      </p:pic>
      <p:sp>
        <p:nvSpPr>
          <p:cNvPr id="4" name="text 1"/>
          <p:cNvSpPr txBox="1"/>
          <p:nvPr/>
        </p:nvSpPr>
        <p:spPr>
          <a:xfrm>
            <a:off x="359664" y="5067812"/>
            <a:ext cx="3565270" cy="1973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70" spc="10" dirty="0">
                <a:latin typeface="Times New Roman"/>
                <a:cs typeface="Times New Roman"/>
              </a:rPr>
              <a:t>Solve the equations (Absolute Value)in Exercises</a:t>
            </a:r>
            <a:endParaRPr sz="1000">
              <a:latin typeface="Times New Roman"/>
              <a:cs typeface="Times New Roman"/>
            </a:endParaRPr>
          </a:p>
        </p:txBody>
      </p:sp>
      <p:pic>
        <p:nvPicPr>
          <p:cNvPr id="28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10" y="5426710"/>
            <a:ext cx="3781424" cy="571500"/>
          </a:xfrm>
          <a:prstGeom prst="rect">
            <a:avLst/>
          </a:prstGeom>
        </p:spPr>
      </p:pic>
      <p:sp>
        <p:nvSpPr>
          <p:cNvPr id="5" name="text 1"/>
          <p:cNvSpPr txBox="1"/>
          <p:nvPr/>
        </p:nvSpPr>
        <p:spPr>
          <a:xfrm>
            <a:off x="359664" y="6152881"/>
            <a:ext cx="533704" cy="1564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009" b="1" spc="10" dirty="0">
                <a:latin typeface="Arial"/>
                <a:cs typeface="Arial"/>
              </a:rPr>
              <a:t>Solution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29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10" y="6460490"/>
            <a:ext cx="5785484" cy="21209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3851783" y="8991600"/>
            <a:ext cx="101790" cy="1402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Calibri"/>
                <a:cs typeface="Calibri"/>
              </a:rPr>
              <a:t>7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6035" y="17145"/>
            <a:ext cx="7686040" cy="673100"/>
          </a:xfrm>
          <a:custGeom>
            <a:avLst/>
            <a:gdLst/>
            <a:ahLst/>
            <a:cxnLst/>
            <a:rect l="l" t="t" r="r" b="b"/>
            <a:pathLst>
              <a:path w="7686040" h="673100">
                <a:moveTo>
                  <a:pt x="112179" y="0"/>
                </a:moveTo>
                <a:cubicBezTo>
                  <a:pt x="50233" y="0"/>
                  <a:pt x="0" y="50292"/>
                  <a:pt x="0" y="112141"/>
                </a:cubicBezTo>
                <a:lnTo>
                  <a:pt x="0" y="560959"/>
                </a:lnTo>
                <a:cubicBezTo>
                  <a:pt x="0" y="622808"/>
                  <a:pt x="50233" y="673100"/>
                  <a:pt x="112179" y="673100"/>
                </a:cubicBezTo>
                <a:lnTo>
                  <a:pt x="7573899" y="673100"/>
                </a:lnTo>
                <a:cubicBezTo>
                  <a:pt x="7635747" y="673100"/>
                  <a:pt x="7686040" y="622808"/>
                  <a:pt x="7686040" y="560959"/>
                </a:cubicBezTo>
                <a:lnTo>
                  <a:pt x="7686040" y="112141"/>
                </a:lnTo>
                <a:cubicBezTo>
                  <a:pt x="7686040" y="50292"/>
                  <a:pt x="7635747" y="0"/>
                  <a:pt x="7573899" y="0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1272" y="12382"/>
            <a:ext cx="7695565" cy="682625"/>
          </a:xfrm>
          <a:custGeom>
            <a:avLst/>
            <a:gdLst/>
            <a:ahLst/>
            <a:cxnLst/>
            <a:rect l="l" t="t" r="r" b="b"/>
            <a:pathLst>
              <a:path w="7695565" h="682625">
                <a:moveTo>
                  <a:pt x="116942" y="4763"/>
                </a:moveTo>
                <a:cubicBezTo>
                  <a:pt x="54996" y="4763"/>
                  <a:pt x="4763" y="55055"/>
                  <a:pt x="4763" y="116904"/>
                </a:cubicBezTo>
                <a:lnTo>
                  <a:pt x="4763" y="565722"/>
                </a:lnTo>
                <a:cubicBezTo>
                  <a:pt x="4763" y="627571"/>
                  <a:pt x="54996" y="677863"/>
                  <a:pt x="116942" y="677863"/>
                </a:cubicBezTo>
                <a:lnTo>
                  <a:pt x="7578662" y="677863"/>
                </a:lnTo>
                <a:cubicBezTo>
                  <a:pt x="7640510" y="677863"/>
                  <a:pt x="7690803" y="627571"/>
                  <a:pt x="7690803" y="565722"/>
                </a:cubicBezTo>
                <a:lnTo>
                  <a:pt x="7690803" y="116904"/>
                </a:lnTo>
                <a:cubicBezTo>
                  <a:pt x="7690803" y="55055"/>
                  <a:pt x="7640510" y="4763"/>
                  <a:pt x="7578662" y="4763"/>
                </a:cubicBez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text 1"/>
          <p:cNvSpPr txBox="1"/>
          <p:nvPr/>
        </p:nvSpPr>
        <p:spPr>
          <a:xfrm>
            <a:off x="150876" y="99236"/>
            <a:ext cx="7172071" cy="40320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09" b="1" spc="10" dirty="0">
                <a:latin typeface="Arial"/>
                <a:cs typeface="Arial"/>
              </a:rPr>
              <a:t>Mathematics Materials                 Lecturer A.M.Alazzawe                                     FIRST CLASS</a:t>
            </a:r>
            <a:endParaRPr sz="700">
              <a:latin typeface="Arial"/>
              <a:cs typeface="Arial"/>
            </a:endParaRPr>
          </a:p>
          <a:p>
            <a:pPr marL="3019678">
              <a:lnSpc>
                <a:spcPct val="100000"/>
              </a:lnSpc>
            </a:pPr>
            <a:r>
              <a:rPr sz="1400" b="1" spc="10" dirty="0">
                <a:latin typeface="Arial"/>
                <a:cs typeface="Arial"/>
              </a:rPr>
              <a:t>SEMESTER ONE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359664" y="775891"/>
            <a:ext cx="1783714" cy="1989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10" b="1" spc="10" dirty="0">
                <a:latin typeface="Arial"/>
                <a:cs typeface="Arial"/>
              </a:rPr>
              <a:t>Exercises with solution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359664" y="1138306"/>
            <a:ext cx="6766466" cy="43208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40" spc="10" dirty="0">
                <a:latin typeface="Times New Roman"/>
                <a:cs typeface="Times New Roman"/>
              </a:rPr>
              <a:t>Solve the inequalities in Exercises 19–34, expressing the solution sets as intervals or unions of</a:t>
            </a:r>
            <a:endParaRPr sz="1300">
              <a:latin typeface="Times New Roman"/>
              <a:cs typeface="Times New Roman"/>
            </a:endParaRPr>
          </a:p>
          <a:p>
            <a:pPr marL="0">
              <a:lnSpc>
                <a:spcPct val="100000"/>
              </a:lnSpc>
            </a:pPr>
            <a:r>
              <a:rPr sz="1400" spc="10" dirty="0">
                <a:latin typeface="Times New Roman"/>
                <a:cs typeface="Times New Roman"/>
              </a:rPr>
              <a:t>intervals. Also, show each solution set on the real line.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30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10" y="1732915"/>
            <a:ext cx="5720080" cy="1673225"/>
          </a:xfrm>
          <a:prstGeom prst="rect">
            <a:avLst/>
          </a:prstGeom>
        </p:spPr>
      </p:pic>
      <p:sp>
        <p:nvSpPr>
          <p:cNvPr id="6" name="text 1"/>
          <p:cNvSpPr txBox="1"/>
          <p:nvPr/>
        </p:nvSpPr>
        <p:spPr>
          <a:xfrm>
            <a:off x="359664" y="3567942"/>
            <a:ext cx="648385" cy="1973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spc="10" dirty="0"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31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10" y="3925570"/>
            <a:ext cx="7048500" cy="3743325"/>
          </a:xfrm>
          <a:prstGeom prst="rect">
            <a:avLst/>
          </a:prstGeom>
        </p:spPr>
      </p:pic>
      <p:sp>
        <p:nvSpPr>
          <p:cNvPr id="7" name="text 1"/>
          <p:cNvSpPr txBox="1"/>
          <p:nvPr/>
        </p:nvSpPr>
        <p:spPr>
          <a:xfrm>
            <a:off x="359664" y="7831205"/>
            <a:ext cx="6567164" cy="43208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40" spc="10" dirty="0">
                <a:latin typeface="Times New Roman"/>
                <a:cs typeface="Times New Roman"/>
              </a:rPr>
              <a:t>Solve the inequalities in Exercises 35–42. Express the solution sets as intervals or unions of</a:t>
            </a:r>
            <a:endParaRPr sz="1300">
              <a:latin typeface="Times New Roman"/>
              <a:cs typeface="Times New Roman"/>
            </a:endParaRPr>
          </a:p>
          <a:p>
            <a:pPr marL="0">
              <a:lnSpc>
                <a:spcPct val="100000"/>
              </a:lnSpc>
            </a:pPr>
            <a:r>
              <a:rPr sz="1400" spc="10" dirty="0">
                <a:latin typeface="Times New Roman"/>
                <a:cs typeface="Times New Roman"/>
              </a:rPr>
              <a:t>intervals and show them on the real line.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3851783" y="8991600"/>
            <a:ext cx="101790" cy="1402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Calibri"/>
                <a:cs typeface="Calibri"/>
              </a:rPr>
              <a:t>8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6035" y="17145"/>
            <a:ext cx="7686040" cy="673100"/>
          </a:xfrm>
          <a:custGeom>
            <a:avLst/>
            <a:gdLst/>
            <a:ahLst/>
            <a:cxnLst/>
            <a:rect l="l" t="t" r="r" b="b"/>
            <a:pathLst>
              <a:path w="7686040" h="673100">
                <a:moveTo>
                  <a:pt x="112179" y="0"/>
                </a:moveTo>
                <a:cubicBezTo>
                  <a:pt x="50233" y="0"/>
                  <a:pt x="0" y="50292"/>
                  <a:pt x="0" y="112141"/>
                </a:cubicBezTo>
                <a:lnTo>
                  <a:pt x="0" y="560959"/>
                </a:lnTo>
                <a:cubicBezTo>
                  <a:pt x="0" y="622808"/>
                  <a:pt x="50233" y="673100"/>
                  <a:pt x="112179" y="673100"/>
                </a:cubicBezTo>
                <a:lnTo>
                  <a:pt x="7573899" y="673100"/>
                </a:lnTo>
                <a:cubicBezTo>
                  <a:pt x="7635747" y="673100"/>
                  <a:pt x="7686040" y="622808"/>
                  <a:pt x="7686040" y="560959"/>
                </a:cubicBezTo>
                <a:lnTo>
                  <a:pt x="7686040" y="112141"/>
                </a:lnTo>
                <a:cubicBezTo>
                  <a:pt x="7686040" y="50292"/>
                  <a:pt x="7635747" y="0"/>
                  <a:pt x="7573899" y="0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1272" y="12382"/>
            <a:ext cx="7695565" cy="682625"/>
          </a:xfrm>
          <a:custGeom>
            <a:avLst/>
            <a:gdLst/>
            <a:ahLst/>
            <a:cxnLst/>
            <a:rect l="l" t="t" r="r" b="b"/>
            <a:pathLst>
              <a:path w="7695565" h="682625">
                <a:moveTo>
                  <a:pt x="116942" y="4763"/>
                </a:moveTo>
                <a:cubicBezTo>
                  <a:pt x="54996" y="4763"/>
                  <a:pt x="4763" y="55055"/>
                  <a:pt x="4763" y="116904"/>
                </a:cubicBezTo>
                <a:lnTo>
                  <a:pt x="4763" y="565722"/>
                </a:lnTo>
                <a:cubicBezTo>
                  <a:pt x="4763" y="627571"/>
                  <a:pt x="54996" y="677863"/>
                  <a:pt x="116942" y="677863"/>
                </a:cubicBezTo>
                <a:lnTo>
                  <a:pt x="7578662" y="677863"/>
                </a:lnTo>
                <a:cubicBezTo>
                  <a:pt x="7640510" y="677863"/>
                  <a:pt x="7690803" y="627571"/>
                  <a:pt x="7690803" y="565722"/>
                </a:cubicBezTo>
                <a:lnTo>
                  <a:pt x="7690803" y="116904"/>
                </a:lnTo>
                <a:cubicBezTo>
                  <a:pt x="7690803" y="55055"/>
                  <a:pt x="7640510" y="4763"/>
                  <a:pt x="7578662" y="4763"/>
                </a:cubicBez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text 1"/>
          <p:cNvSpPr txBox="1"/>
          <p:nvPr/>
        </p:nvSpPr>
        <p:spPr>
          <a:xfrm>
            <a:off x="150876" y="99236"/>
            <a:ext cx="7172071" cy="40320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709" b="1" spc="10" dirty="0">
                <a:latin typeface="Arial"/>
                <a:cs typeface="Arial"/>
              </a:rPr>
              <a:t>Mathematics Materials                 Lecturer A.M.Alazzawe                                     FIRST CLASS</a:t>
            </a:r>
            <a:endParaRPr sz="700">
              <a:latin typeface="Arial"/>
              <a:cs typeface="Arial"/>
            </a:endParaRPr>
          </a:p>
          <a:p>
            <a:pPr marL="3019678">
              <a:lnSpc>
                <a:spcPct val="100000"/>
              </a:lnSpc>
            </a:pPr>
            <a:r>
              <a:rPr sz="1400" b="1" spc="10" dirty="0">
                <a:latin typeface="Arial"/>
                <a:cs typeface="Arial"/>
              </a:rPr>
              <a:t>SEMESTER ONE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32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10" y="772795"/>
            <a:ext cx="4866640" cy="716280"/>
          </a:xfrm>
          <a:prstGeom prst="rect">
            <a:avLst/>
          </a:prstGeom>
        </p:spPr>
      </p:pic>
      <p:pic>
        <p:nvPicPr>
          <p:cNvPr id="33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10" y="1647190"/>
            <a:ext cx="7048500" cy="2700655"/>
          </a:xfrm>
          <a:prstGeom prst="rect">
            <a:avLst/>
          </a:prstGeom>
        </p:spPr>
      </p:pic>
      <p:sp>
        <p:nvSpPr>
          <p:cNvPr id="4" name="text 1"/>
          <p:cNvSpPr txBox="1"/>
          <p:nvPr/>
        </p:nvSpPr>
        <p:spPr>
          <a:xfrm>
            <a:off x="359664" y="4510326"/>
            <a:ext cx="761161" cy="1989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i="1" spc="10" dirty="0">
                <a:latin typeface="Arial"/>
                <a:cs typeface="Arial"/>
              </a:rPr>
              <a:t>Tutorials 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59664" y="4691507"/>
            <a:ext cx="673912" cy="16764"/>
          </a:xfrm>
          <a:custGeom>
            <a:avLst/>
            <a:gdLst/>
            <a:ahLst/>
            <a:cxnLst/>
            <a:rect l="l" t="t" r="r" b="b"/>
            <a:pathLst>
              <a:path w="673912" h="16764">
                <a:moveTo>
                  <a:pt x="0" y="16764"/>
                </a:moveTo>
                <a:lnTo>
                  <a:pt x="0" y="0"/>
                </a:lnTo>
                <a:lnTo>
                  <a:pt x="673912" y="0"/>
                </a:lnTo>
                <a:lnTo>
                  <a:pt x="673912" y="16764"/>
                </a:lnTo>
                <a:lnTo>
                  <a:pt x="0" y="167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text 1"/>
          <p:cNvSpPr txBox="1"/>
          <p:nvPr/>
        </p:nvSpPr>
        <p:spPr>
          <a:xfrm>
            <a:off x="588264" y="4868720"/>
            <a:ext cx="6651138" cy="43457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10" spc="10" dirty="0">
                <a:latin typeface="Wingdings"/>
                <a:cs typeface="Wingdings"/>
              </a:rPr>
              <a:t></a:t>
            </a:r>
            <a:r>
              <a:rPr sz="1310" spc="10" dirty="0">
                <a:latin typeface="Arial"/>
                <a:cs typeface="Arial"/>
              </a:rPr>
              <a:t> </a:t>
            </a:r>
            <a:r>
              <a:rPr sz="1310" b="1" spc="10" dirty="0">
                <a:latin typeface="Arial"/>
                <a:cs typeface="Arial"/>
              </a:rPr>
              <a:t>proof of the triangle inequality </a:t>
            </a:r>
            <a:r>
              <a:rPr sz="1310" spc="10" dirty="0">
                <a:latin typeface="Times New Roman"/>
                <a:cs typeface="Times New Roman"/>
              </a:rPr>
              <a:t>Give the reason justifying each of the numbered steps in</a:t>
            </a:r>
            <a:endParaRPr sz="1300">
              <a:latin typeface="Times New Roman"/>
              <a:cs typeface="Times New Roman"/>
            </a:endParaRPr>
          </a:p>
          <a:p>
            <a:pPr marL="228600">
              <a:lnSpc>
                <a:spcPct val="100000"/>
              </a:lnSpc>
            </a:pPr>
            <a:r>
              <a:rPr sz="1400" spc="10" dirty="0">
                <a:latin typeface="Times New Roman"/>
                <a:cs typeface="Times New Roman"/>
              </a:rPr>
              <a:t>the following proof of the triangle inequality.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34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10" y="5464810"/>
            <a:ext cx="3458209" cy="1409700"/>
          </a:xfrm>
          <a:prstGeom prst="rect">
            <a:avLst/>
          </a:prstGeom>
        </p:spPr>
      </p:pic>
      <p:sp>
        <p:nvSpPr>
          <p:cNvPr id="6" name="text 1"/>
          <p:cNvSpPr txBox="1"/>
          <p:nvPr/>
        </p:nvSpPr>
        <p:spPr>
          <a:xfrm>
            <a:off x="588264" y="7075853"/>
            <a:ext cx="208065" cy="1989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spc="10" dirty="0">
                <a:latin typeface="Wingdings"/>
                <a:cs typeface="Wingdings"/>
              </a:rPr>
              <a:t>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35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610" y="7036435"/>
            <a:ext cx="2895599" cy="199390"/>
          </a:xfrm>
          <a:prstGeom prst="rect">
            <a:avLst/>
          </a:prstGeom>
        </p:spPr>
      </p:pic>
      <p:sp>
        <p:nvSpPr>
          <p:cNvPr id="7" name="text 1"/>
          <p:cNvSpPr txBox="1"/>
          <p:nvPr/>
        </p:nvSpPr>
        <p:spPr>
          <a:xfrm>
            <a:off x="588264" y="7438565"/>
            <a:ext cx="208065" cy="1989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spc="10" dirty="0">
                <a:latin typeface="Wingdings"/>
                <a:cs typeface="Wingdings"/>
              </a:rPr>
              <a:t>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36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610" y="7417435"/>
            <a:ext cx="2115820" cy="180975"/>
          </a:xfrm>
          <a:prstGeom prst="rect">
            <a:avLst/>
          </a:prstGeom>
        </p:spPr>
      </p:pic>
      <p:sp>
        <p:nvSpPr>
          <p:cNvPr id="8" name="text 1"/>
          <p:cNvSpPr txBox="1"/>
          <p:nvPr/>
        </p:nvSpPr>
        <p:spPr>
          <a:xfrm>
            <a:off x="588264" y="8195993"/>
            <a:ext cx="208065" cy="1989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spc="10" dirty="0">
                <a:latin typeface="Wingdings"/>
                <a:cs typeface="Wingdings"/>
              </a:rPr>
              <a:t>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37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610" y="7755890"/>
            <a:ext cx="3581400" cy="600075"/>
          </a:xfrm>
          <a:prstGeom prst="rect">
            <a:avLst/>
          </a:prstGeom>
        </p:spPr>
      </p:pic>
      <p:sp>
        <p:nvSpPr>
          <p:cNvPr id="9" name="text 1"/>
          <p:cNvSpPr txBox="1"/>
          <p:nvPr/>
        </p:nvSpPr>
        <p:spPr>
          <a:xfrm>
            <a:off x="359664" y="8518784"/>
            <a:ext cx="7109587" cy="19738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70" spc="10" dirty="0">
                <a:latin typeface="Times New Roman"/>
                <a:cs typeface="Times New Roman"/>
              </a:rPr>
              <a:t>====================================================================== </a:t>
            </a:r>
            <a:endParaRPr sz="1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490</Words>
  <Application>Microsoft Office PowerPoint</Application>
  <PresentationFormat>Custom</PresentationFormat>
  <Paragraphs>66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Ahmed</dc:creator>
  <cp:lastModifiedBy>DR.Ahmed Saker 2O14</cp:lastModifiedBy>
  <cp:revision>1</cp:revision>
  <dcterms:created xsi:type="dcterms:W3CDTF">2019-01-24T11:39:14Z</dcterms:created>
  <dcterms:modified xsi:type="dcterms:W3CDTF">2019-01-24T16:41:06Z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2019-01-24T00:00:00Z</vt:filetime>
  </property>
  <property fmtid="{D5CDD505-2E9C-101B-9397-08002B2CF9AE}" pid="3" name="LastSaved">
    <vt:filetime>2019-01-24T00:00:00Z</vt:filetime>
  </property>
</Properties>
</file>